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4"/>
  </p:notesMasterIdLst>
  <p:handoutMasterIdLst>
    <p:handoutMasterId r:id="rId15"/>
  </p:handoutMasterIdLst>
  <p:sldIdLst>
    <p:sldId id="258" r:id="rId5"/>
    <p:sldId id="271" r:id="rId6"/>
    <p:sldId id="264" r:id="rId7"/>
    <p:sldId id="288" r:id="rId8"/>
    <p:sldId id="289" r:id="rId9"/>
    <p:sldId id="294" r:id="rId10"/>
    <p:sldId id="291" r:id="rId11"/>
    <p:sldId id="292" r:id="rId12"/>
    <p:sldId id="267" r:id="rId13"/>
  </p:sldIdLst>
  <p:sldSz cx="9144000" cy="6858000" type="screen4x3"/>
  <p:notesSz cx="6858000" cy="9144000"/>
  <p:embeddedFontLst>
    <p:embeddedFont>
      <p:font typeface="Twinkl" panose="020B0604020202020204" charset="0"/>
      <p:regular r:id="rId16"/>
      <p:bold r:id="rId17"/>
    </p:embeddedFont>
    <p:embeddedFont>
      <p:font typeface="Twinkl SemiBold" panose="02000000000000000000" charset="0"/>
      <p:regular r:id="rId18"/>
      <p:bold r:id="rId19"/>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guide id="3" pos="340">
          <p15:clr>
            <a:srgbClr val="A4A3A4"/>
          </p15:clr>
        </p15:guide>
        <p15:guide id="4" orient="horz" pos="3952" userDrawn="1">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61">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E6"/>
    <a:srgbClr val="9CDCF9"/>
    <a:srgbClr val="E8C501"/>
    <a:srgbClr val="2CB7BC"/>
    <a:srgbClr val="8FC8E5"/>
    <a:srgbClr val="0079C2"/>
    <a:srgbClr val="00A3DE"/>
    <a:srgbClr val="C94792"/>
    <a:srgbClr val="FCCF82"/>
    <a:srgbClr val="88C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24DDBD-3F2B-4205-A1EC-12804C2BED93}" v="254" dt="2024-09-09T15:39:00.5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94660"/>
  </p:normalViewPr>
  <p:slideViewPr>
    <p:cSldViewPr snapToGrid="0" showGuides="1">
      <p:cViewPr varScale="1">
        <p:scale>
          <a:sx n="96" d="100"/>
          <a:sy n="96" d="100"/>
        </p:scale>
        <p:origin x="950" y="62"/>
      </p:cViewPr>
      <p:guideLst>
        <p:guide orient="horz" pos="2160"/>
        <p:guide pos="2880"/>
        <p:guide pos="340"/>
        <p:guide orient="horz" pos="3952"/>
        <p:guide pos="5420"/>
        <p:guide orient="horz" pos="346"/>
        <p:guide pos="476"/>
        <p:guide orient="horz" pos="482"/>
        <p:guide orient="horz" pos="3861"/>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3971-F7A6-4475-8603-AE13D7079B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F595D21B-64DA-4C44-8316-573275BE4E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2A75478E-5D5C-4FDF-9E3F-E36E175E0392}" type="datetimeFigureOut">
              <a:rPr lang="en-GB"/>
              <a:pPr>
                <a:defRPr/>
              </a:pPr>
              <a:t>29/10/2024</a:t>
            </a:fld>
            <a:endParaRPr lang="en-GB"/>
          </a:p>
        </p:txBody>
      </p:sp>
      <p:sp>
        <p:nvSpPr>
          <p:cNvPr id="4" name="Footer Placeholder 3">
            <a:extLst>
              <a:ext uri="{FF2B5EF4-FFF2-40B4-BE49-F238E27FC236}">
                <a16:creationId xmlns:a16="http://schemas.microsoft.com/office/drawing/2014/main" id="{A3BBD844-0D36-457E-BBC5-9F598AE933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7B23DDD3-8D45-4C9E-8C5F-AF7FF18743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F8BF9FB-99D2-4030-BFBD-4FC5895880A3}" type="slidenum">
              <a:rPr lang="en-GB"/>
              <a:pPr>
                <a:defRPr/>
              </a:pPr>
              <a:t>‹#›</a:t>
            </a:fld>
            <a:endParaRPr lang="en-GB"/>
          </a:p>
        </p:txBody>
      </p:sp>
    </p:spTree>
    <p:extLst>
      <p:ext uri="{BB962C8B-B14F-4D97-AF65-F5344CB8AC3E}">
        <p14:creationId xmlns:p14="http://schemas.microsoft.com/office/powerpoint/2010/main" val="1185685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971931-A5A4-49B3-AB16-D9EF377A97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E2279744-A0EE-4691-A664-D63E17E10CC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9D836CB4-BC72-418D-B478-86897527AEB5}" type="datetimeFigureOut">
              <a:rPr lang="en-GB"/>
              <a:pPr>
                <a:defRPr/>
              </a:pPr>
              <a:t>29/10/2024</a:t>
            </a:fld>
            <a:endParaRPr lang="en-GB"/>
          </a:p>
        </p:txBody>
      </p:sp>
      <p:sp>
        <p:nvSpPr>
          <p:cNvPr id="4" name="Slide Image Placeholder 3">
            <a:extLst>
              <a:ext uri="{FF2B5EF4-FFF2-40B4-BE49-F238E27FC236}">
                <a16:creationId xmlns:a16="http://schemas.microsoft.com/office/drawing/2014/main" id="{34F039CB-F1C5-4FB4-A635-6D2F9AA0A26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5AB44A3C-F65A-4E3F-B679-65F6244B795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B92061CB-77D1-436F-A0A3-A769DE8C933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D426ED06-0CB0-4707-AA47-D22824074B8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C9277426-547B-4A49-9EAC-F62A3C2F10AC}" type="slidenum">
              <a:rPr lang="en-GB"/>
              <a:pPr>
                <a:defRPr/>
              </a:pPr>
              <a:t>‹#›</a:t>
            </a:fld>
            <a:endParaRPr lang="en-GB"/>
          </a:p>
        </p:txBody>
      </p:sp>
    </p:spTree>
    <p:extLst>
      <p:ext uri="{BB962C8B-B14F-4D97-AF65-F5344CB8AC3E}">
        <p14:creationId xmlns:p14="http://schemas.microsoft.com/office/powerpoint/2010/main" val="13579971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FC1B415-2857-4B12-A52B-1BC96D3E47C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978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37E003CC-F1B4-48AC-8FA9-D8812249C435}"/>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0BAE3655-D94B-4CE2-85E8-116FD1C0261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261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8B32AED9-C3A2-4BB1-89EC-ED143A96AD61}"/>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9369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761ABBF6-1500-4063-A2B8-CD17321FB0DC}"/>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id="{48F26836-7248-441E-BE00-4B0F4B7A84DB}"/>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6A4F3AF7-9E08-41F9-9192-0BD3EE859949}"/>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30EE3AD3-87FA-4A47-ABB9-79B63240FDDF}"/>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7BFAEEC1-02E0-4790-9288-DBA46280F7B0}"/>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7581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7391B111-D21F-43F5-B645-35851322BC9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894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F25B91E-466E-4CDA-8D51-BBDC19B88D0E}"/>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5C863A9-F045-485C-A302-46145D1241FD}"/>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l" rtl="0" fontAlgn="base">
        <a:lnSpc>
          <a:spcPct val="90000"/>
        </a:lnSpc>
        <a:spcBef>
          <a:spcPct val="0"/>
        </a:spcBef>
        <a:spcAft>
          <a:spcPct val="0"/>
        </a:spcAft>
        <a:defRPr sz="4000" b="1" kern="1200">
          <a:solidFill>
            <a:srgbClr val="1C1C1C"/>
          </a:solidFill>
          <a:latin typeface="Twinkl" pitchFamily="50" charset="0"/>
          <a:ea typeface="+mj-ea"/>
          <a:cs typeface="+mj-cs"/>
        </a:defRPr>
      </a:lvl1pPr>
      <a:lvl2pPr algn="l" rtl="0" fontAlgn="base">
        <a:lnSpc>
          <a:spcPct val="90000"/>
        </a:lnSpc>
        <a:spcBef>
          <a:spcPct val="0"/>
        </a:spcBef>
        <a:spcAft>
          <a:spcPct val="0"/>
        </a:spcAft>
        <a:defRPr sz="4000" b="1">
          <a:solidFill>
            <a:srgbClr val="1C1C1C"/>
          </a:solidFill>
          <a:latin typeface="Twinkl" pitchFamily="2" charset="0"/>
        </a:defRPr>
      </a:lvl2pPr>
      <a:lvl3pPr algn="l" rtl="0" fontAlgn="base">
        <a:lnSpc>
          <a:spcPct val="90000"/>
        </a:lnSpc>
        <a:spcBef>
          <a:spcPct val="0"/>
        </a:spcBef>
        <a:spcAft>
          <a:spcPct val="0"/>
        </a:spcAft>
        <a:defRPr sz="4000" b="1">
          <a:solidFill>
            <a:srgbClr val="1C1C1C"/>
          </a:solidFill>
          <a:latin typeface="Twinkl" pitchFamily="2" charset="0"/>
        </a:defRPr>
      </a:lvl3pPr>
      <a:lvl4pPr algn="l" rtl="0" fontAlgn="base">
        <a:lnSpc>
          <a:spcPct val="90000"/>
        </a:lnSpc>
        <a:spcBef>
          <a:spcPct val="0"/>
        </a:spcBef>
        <a:spcAft>
          <a:spcPct val="0"/>
        </a:spcAft>
        <a:defRPr sz="4000" b="1">
          <a:solidFill>
            <a:srgbClr val="1C1C1C"/>
          </a:solidFill>
          <a:latin typeface="Twinkl" pitchFamily="2" charset="0"/>
        </a:defRPr>
      </a:lvl4pPr>
      <a:lvl5pPr algn="l" rtl="0" fontAlgn="base">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wFfHYIsg5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5458" y="4398380"/>
            <a:ext cx="8591915" cy="2021536"/>
            <a:chOff x="265458" y="4398380"/>
            <a:chExt cx="8591915" cy="2021536"/>
          </a:xfrm>
        </p:grpSpPr>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53" t="759" r="-53" b="19089"/>
            <a:stretch/>
          </p:blipFill>
          <p:spPr>
            <a:xfrm>
              <a:off x="5792811" y="4580467"/>
              <a:ext cx="3064562" cy="1839449"/>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52" t="-14630" r="52" b="20811"/>
            <a:stretch/>
          </p:blipFill>
          <p:spPr>
            <a:xfrm flipH="1">
              <a:off x="265458" y="4398380"/>
              <a:ext cx="3087342" cy="2013070"/>
            </a:xfrm>
            <a:prstGeom prst="rect">
              <a:avLst/>
            </a:prstGeom>
          </p:spPr>
        </p:pic>
      </p:grpSp>
      <p:pic>
        <p:nvPicPr>
          <p:cNvPr id="6" name="Picture 5">
            <a:extLst>
              <a:ext uri="{FF2B5EF4-FFF2-40B4-BE49-F238E27FC236}">
                <a16:creationId xmlns:a16="http://schemas.microsoft.com/office/drawing/2014/main" id="{A539D6AA-FC66-9391-2D25-C8F5074988D0}"/>
              </a:ext>
            </a:extLst>
          </p:cNvPr>
          <p:cNvPicPr>
            <a:picLocks noChangeAspect="1"/>
          </p:cNvPicPr>
          <p:nvPr/>
        </p:nvPicPr>
        <p:blipFill>
          <a:blip r:embed="rId4"/>
          <a:stretch>
            <a:fillRect/>
          </a:stretch>
        </p:blipFill>
        <p:spPr>
          <a:xfrm>
            <a:off x="1771824" y="1388856"/>
            <a:ext cx="5704762" cy="30095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E8CACB-C793-F664-CD6F-5D9FB8491CDC}"/>
              </a:ext>
            </a:extLst>
          </p:cNvPr>
          <p:cNvPicPr>
            <a:picLocks noChangeAspect="1"/>
          </p:cNvPicPr>
          <p:nvPr/>
        </p:nvPicPr>
        <p:blipFill>
          <a:blip r:embed="rId2"/>
          <a:stretch>
            <a:fillRect/>
          </a:stretch>
        </p:blipFill>
        <p:spPr>
          <a:xfrm>
            <a:off x="929308" y="2273962"/>
            <a:ext cx="7285383" cy="286666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6677" y="1586389"/>
            <a:ext cx="2961674" cy="2094246"/>
          </a:xfrm>
          <a:prstGeom prst="round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6676" y="3940878"/>
            <a:ext cx="2961673" cy="2094245"/>
          </a:xfrm>
          <a:prstGeom prst="round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6676" y="1586389"/>
            <a:ext cx="2961674" cy="2094246"/>
          </a:xfrm>
          <a:prstGeom prst="round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t="2859" b="2859"/>
          <a:stretch/>
        </p:blipFill>
        <p:spPr>
          <a:xfrm>
            <a:off x="5426675" y="3940877"/>
            <a:ext cx="2961673" cy="2094245"/>
          </a:xfrm>
          <a:prstGeom prst="roundRect">
            <a:avLst/>
          </a:prstGeom>
        </p:spPr>
      </p:pic>
      <p:sp>
        <p:nvSpPr>
          <p:cNvPr id="10242" name="Title 1">
            <a:extLst>
              <a:ext uri="{FF2B5EF4-FFF2-40B4-BE49-F238E27FC236}">
                <a16:creationId xmlns:a16="http://schemas.microsoft.com/office/drawing/2014/main" id="{7D34D7D6-ED89-489E-8DBE-E168260DDF86}"/>
              </a:ext>
            </a:extLst>
          </p:cNvPr>
          <p:cNvSpPr>
            <a:spLocks noGrp="1"/>
          </p:cNvSpPr>
          <p:nvPr>
            <p:ph type="title"/>
          </p:nvPr>
        </p:nvSpPr>
        <p:spPr>
          <a:xfrm>
            <a:off x="457200" y="479425"/>
            <a:ext cx="8220075" cy="993775"/>
          </a:xfrm>
        </p:spPr>
        <p:txBody>
          <a:bodyPr/>
          <a:lstStyle/>
          <a:p>
            <a:r>
              <a:rPr lang="en-GB" b="0" dirty="0">
                <a:ea typeface="Calibri" panose="020F0502020204030204" pitchFamily="34" charset="0"/>
                <a:cs typeface="Times New Roman" panose="02020603050405020304" pitchFamily="18" charset="0"/>
              </a:rPr>
              <a:t>Equality and Equity</a:t>
            </a:r>
            <a:endParaRPr lang="en-GB" altLang="en-US" b="0" dirty="0"/>
          </a:p>
        </p:txBody>
      </p:sp>
      <p:sp>
        <p:nvSpPr>
          <p:cNvPr id="10243" name="Rectangle 2">
            <a:extLst>
              <a:ext uri="{FF2B5EF4-FFF2-40B4-BE49-F238E27FC236}">
                <a16:creationId xmlns:a16="http://schemas.microsoft.com/office/drawing/2014/main" id="{3918BCF7-74EB-4ABC-B36A-2737AC412C8B}"/>
              </a:ext>
            </a:extLst>
          </p:cNvPr>
          <p:cNvSpPr>
            <a:spLocks noChangeArrowheads="1"/>
          </p:cNvSpPr>
          <p:nvPr/>
        </p:nvSpPr>
        <p:spPr bwMode="auto">
          <a:xfrm>
            <a:off x="755650" y="1473200"/>
            <a:ext cx="445981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just">
              <a:spcAft>
                <a:spcPts val="0"/>
              </a:spcAft>
            </a:pPr>
            <a:r>
              <a:rPr lang="en-GB" sz="2000" dirty="0">
                <a:latin typeface="Twinkl" pitchFamily="2" charset="77"/>
                <a:ea typeface="Calibri" panose="020F0502020204030204" pitchFamily="34" charset="0"/>
                <a:cs typeface="Times New Roman" panose="02020603050405020304" pitchFamily="18" charset="0"/>
              </a:rPr>
              <a:t>3 children of different heights want to watch a game of football. </a:t>
            </a:r>
          </a:p>
          <a:p>
            <a:pPr algn="just">
              <a:spcAft>
                <a:spcPts val="0"/>
              </a:spcAft>
            </a:pPr>
            <a:endParaRPr lang="en-GB" sz="2000" dirty="0">
              <a:latin typeface="Twinkl" pitchFamily="2" charset="77"/>
              <a:ea typeface="Calibri" panose="020F0502020204030204" pitchFamily="34" charset="0"/>
              <a:cs typeface="Times New Roman" panose="02020603050405020304" pitchFamily="18" charset="0"/>
            </a:endParaRPr>
          </a:p>
          <a:p>
            <a:pPr algn="just">
              <a:spcAft>
                <a:spcPts val="0"/>
              </a:spcAft>
            </a:pPr>
            <a:r>
              <a:rPr lang="en-GB" sz="2000" dirty="0">
                <a:latin typeface="Twinkl" pitchFamily="2" charset="77"/>
                <a:ea typeface="Calibri" panose="020F0502020204030204" pitchFamily="34" charset="0"/>
                <a:cs typeface="Times New Roman" panose="02020603050405020304" pitchFamily="18" charset="0"/>
              </a:rPr>
              <a:t>They are standing behind a fence which blocks their view. To help, they are all given the same size of box to stand on. They are being treated equally. BUT some of them still can’t see the game!</a:t>
            </a:r>
          </a:p>
          <a:p>
            <a:pPr algn="just">
              <a:spcAft>
                <a:spcPts val="0"/>
              </a:spcAft>
            </a:pPr>
            <a:endParaRPr lang="en-GB" sz="2000" dirty="0">
              <a:latin typeface="Twinkl" pitchFamily="2" charset="77"/>
              <a:ea typeface="Calibri" panose="020F0502020204030204" pitchFamily="34" charset="0"/>
              <a:cs typeface="Times New Roman" panose="02020603050405020304" pitchFamily="18" charset="0"/>
            </a:endParaRPr>
          </a:p>
          <a:p>
            <a:pPr algn="just">
              <a:spcAft>
                <a:spcPts val="0"/>
              </a:spcAft>
            </a:pPr>
            <a:r>
              <a:rPr lang="en-GB" sz="2000" dirty="0">
                <a:latin typeface="Twinkl" pitchFamily="2" charset="77"/>
                <a:ea typeface="Calibri" panose="020F0502020204030204" pitchFamily="34" charset="0"/>
                <a:cs typeface="Times New Roman" panose="02020603050405020304" pitchFamily="18" charset="0"/>
              </a:rPr>
              <a:t>Wait! If they are given different sized boxes to stand on to help them all see, they are being treated with equity.</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71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43">
                                            <p:txEl>
                                              <p:pRg st="2" end="2"/>
                                            </p:txEl>
                                          </p:spTgt>
                                        </p:tgtEl>
                                        <p:attrNameLst>
                                          <p:attrName>style.visibility</p:attrName>
                                        </p:attrNameLst>
                                      </p:cBhvr>
                                      <p:to>
                                        <p:strVal val="visible"/>
                                      </p:to>
                                    </p:set>
                                    <p:animEffect transition="in" filter="fade">
                                      <p:cBhvr>
                                        <p:cTn id="16" dur="500"/>
                                        <p:tgtEl>
                                          <p:spTgt spid="1024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43">
                                            <p:txEl>
                                              <p:pRg st="4" end="4"/>
                                            </p:txEl>
                                          </p:spTgt>
                                        </p:tgtEl>
                                        <p:attrNameLst>
                                          <p:attrName>style.visibility</p:attrName>
                                        </p:attrNameLst>
                                      </p:cBhvr>
                                      <p:to>
                                        <p:strVal val="visible"/>
                                      </p:to>
                                    </p:set>
                                    <p:animEffect transition="in" filter="fade">
                                      <p:cBhvr>
                                        <p:cTn id="25" dur="500"/>
                                        <p:tgtEl>
                                          <p:spTgt spid="1024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5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7D34D7D6-ED89-489E-8DBE-E168260DDF86}"/>
              </a:ext>
            </a:extLst>
          </p:cNvPr>
          <p:cNvSpPr>
            <a:spLocks noGrp="1"/>
          </p:cNvSpPr>
          <p:nvPr>
            <p:ph type="title"/>
          </p:nvPr>
        </p:nvSpPr>
        <p:spPr>
          <a:xfrm>
            <a:off x="457200" y="479425"/>
            <a:ext cx="8220075" cy="993775"/>
          </a:xfrm>
        </p:spPr>
        <p:txBody>
          <a:bodyPr/>
          <a:lstStyle/>
          <a:p>
            <a:r>
              <a:rPr lang="en-GB" b="0" dirty="0">
                <a:ea typeface="Calibri" panose="020F0502020204030204" pitchFamily="34" charset="0"/>
                <a:cs typeface="Times New Roman" panose="02020603050405020304" pitchFamily="18" charset="0"/>
              </a:rPr>
              <a:t>5 minutes with the doctor</a:t>
            </a:r>
            <a:endParaRPr lang="en-GB" altLang="en-US" b="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4842933" y="3523386"/>
            <a:ext cx="3640667" cy="2521285"/>
          </a:xfrm>
          <a:prstGeom prst="rect">
            <a:avLst/>
          </a:prstGeom>
        </p:spPr>
      </p:pic>
      <p:pic>
        <p:nvPicPr>
          <p:cNvPr id="2050" name="Picture 2" descr="Relieving Kids' Cold Symptoms | Sutter ...">
            <a:extLst>
              <a:ext uri="{FF2B5EF4-FFF2-40B4-BE49-F238E27FC236}">
                <a16:creationId xmlns:a16="http://schemas.microsoft.com/office/drawing/2014/main" id="{90803EFE-6007-FFF6-7C52-F57BB4D90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030" y="1473200"/>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464 Broken Leg Child Stock Photos, High ...">
            <a:extLst>
              <a:ext uri="{FF2B5EF4-FFF2-40B4-BE49-F238E27FC236}">
                <a16:creationId xmlns:a16="http://schemas.microsoft.com/office/drawing/2014/main" id="{FD6E557E-A6F4-0725-B601-C413475AA0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845" y="3148860"/>
            <a:ext cx="1994659" cy="29974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ound care for abrasions: discover the ...">
            <a:extLst>
              <a:ext uri="{FF2B5EF4-FFF2-40B4-BE49-F238E27FC236}">
                <a16:creationId xmlns:a16="http://schemas.microsoft.com/office/drawing/2014/main" id="{30EEBA95-C5DB-A156-9964-E4EB6DA09C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7310" y="1689826"/>
            <a:ext cx="382905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12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6C1F9C-43B4-5F5C-FC83-CFB3211ADACB}"/>
              </a:ext>
            </a:extLst>
          </p:cNvPr>
          <p:cNvSpPr txBox="1"/>
          <p:nvPr/>
        </p:nvSpPr>
        <p:spPr>
          <a:xfrm>
            <a:off x="2286000" y="3105835"/>
            <a:ext cx="4572000" cy="646331"/>
          </a:xfrm>
          <a:prstGeom prst="rect">
            <a:avLst/>
          </a:prstGeom>
          <a:noFill/>
        </p:spPr>
        <p:txBody>
          <a:bodyPr wrap="square">
            <a:spAutoFit/>
          </a:bodyPr>
          <a:lstStyle/>
          <a:p>
            <a:r>
              <a:rPr lang="en-GB" dirty="0">
                <a:hlinkClick r:id="rId2"/>
              </a:rPr>
              <a:t>https://www.youtube.com/watch?v=-wFfHYIsg58</a:t>
            </a:r>
            <a:r>
              <a:rPr lang="en-GB" dirty="0"/>
              <a:t> </a:t>
            </a:r>
          </a:p>
        </p:txBody>
      </p:sp>
    </p:spTree>
    <p:extLst>
      <p:ext uri="{BB962C8B-B14F-4D97-AF65-F5344CB8AC3E}">
        <p14:creationId xmlns:p14="http://schemas.microsoft.com/office/powerpoint/2010/main" val="609738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7D34D7D6-ED89-489E-8DBE-E168260DDF86}"/>
              </a:ext>
            </a:extLst>
          </p:cNvPr>
          <p:cNvSpPr>
            <a:spLocks noGrp="1"/>
          </p:cNvSpPr>
          <p:nvPr>
            <p:ph type="title"/>
          </p:nvPr>
        </p:nvSpPr>
        <p:spPr>
          <a:xfrm>
            <a:off x="457200" y="479425"/>
            <a:ext cx="8220075" cy="993775"/>
          </a:xfrm>
        </p:spPr>
        <p:txBody>
          <a:bodyPr/>
          <a:lstStyle/>
          <a:p>
            <a:r>
              <a:rPr lang="en-GB" b="0" dirty="0">
                <a:ea typeface="Calibri" panose="020F0502020204030204" pitchFamily="34" charset="0"/>
                <a:cs typeface="Times New Roman" panose="02020603050405020304" pitchFamily="18" charset="0"/>
              </a:rPr>
              <a:t>Equality and Equity</a:t>
            </a:r>
            <a:endParaRPr lang="en-GB" altLang="en-US" b="0" dirty="0"/>
          </a:p>
        </p:txBody>
      </p:sp>
      <p:pic>
        <p:nvPicPr>
          <p:cNvPr id="3" name="Picture 2">
            <a:extLst>
              <a:ext uri="{FF2B5EF4-FFF2-40B4-BE49-F238E27FC236}">
                <a16:creationId xmlns:a16="http://schemas.microsoft.com/office/drawing/2014/main" id="{3E987EB2-4827-38C1-F50B-E17C597006D1}"/>
              </a:ext>
            </a:extLst>
          </p:cNvPr>
          <p:cNvPicPr>
            <a:picLocks noChangeAspect="1"/>
          </p:cNvPicPr>
          <p:nvPr/>
        </p:nvPicPr>
        <p:blipFill>
          <a:blip r:embed="rId2"/>
          <a:stretch>
            <a:fillRect/>
          </a:stretch>
        </p:blipFill>
        <p:spPr>
          <a:xfrm>
            <a:off x="1277384" y="1436110"/>
            <a:ext cx="6579705" cy="4942465"/>
          </a:xfrm>
          <a:prstGeom prst="rect">
            <a:avLst/>
          </a:prstGeom>
        </p:spPr>
      </p:pic>
    </p:spTree>
    <p:extLst>
      <p:ext uri="{BB962C8B-B14F-4D97-AF65-F5344CB8AC3E}">
        <p14:creationId xmlns:p14="http://schemas.microsoft.com/office/powerpoint/2010/main" val="809722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7D34D7D6-ED89-489E-8DBE-E168260DDF86}"/>
              </a:ext>
            </a:extLst>
          </p:cNvPr>
          <p:cNvSpPr>
            <a:spLocks noGrp="1"/>
          </p:cNvSpPr>
          <p:nvPr>
            <p:ph type="title"/>
          </p:nvPr>
        </p:nvSpPr>
        <p:spPr>
          <a:xfrm>
            <a:off x="457200" y="479425"/>
            <a:ext cx="8220075" cy="993775"/>
          </a:xfrm>
        </p:spPr>
        <p:txBody>
          <a:bodyPr/>
          <a:lstStyle/>
          <a:p>
            <a:r>
              <a:rPr lang="en-GB" b="0" dirty="0">
                <a:ea typeface="Calibri" panose="020F0502020204030204" pitchFamily="34" charset="0"/>
                <a:cs typeface="Times New Roman" panose="02020603050405020304" pitchFamily="18" charset="0"/>
              </a:rPr>
              <a:t>Equality and Equity</a:t>
            </a:r>
            <a:endParaRPr lang="en-GB" altLang="en-US" b="0" dirty="0"/>
          </a:p>
        </p:txBody>
      </p:sp>
      <p:sp>
        <p:nvSpPr>
          <p:cNvPr id="10243" name="Rectangle 2">
            <a:extLst>
              <a:ext uri="{FF2B5EF4-FFF2-40B4-BE49-F238E27FC236}">
                <a16:creationId xmlns:a16="http://schemas.microsoft.com/office/drawing/2014/main" id="{3918BCF7-74EB-4ABC-B36A-2737AC412C8B}"/>
              </a:ext>
            </a:extLst>
          </p:cNvPr>
          <p:cNvSpPr>
            <a:spLocks noChangeArrowheads="1"/>
          </p:cNvSpPr>
          <p:nvPr/>
        </p:nvSpPr>
        <p:spPr bwMode="auto">
          <a:xfrm>
            <a:off x="755650" y="1637777"/>
            <a:ext cx="76327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spcAft>
                <a:spcPts val="0"/>
              </a:spcAft>
            </a:pPr>
            <a:r>
              <a:rPr lang="en-US" sz="2000" b="1" dirty="0">
                <a:solidFill>
                  <a:srgbClr val="00A7E6"/>
                </a:solidFill>
                <a:latin typeface="Twinkl" pitchFamily="2" charset="77"/>
                <a:ea typeface="Calibri" panose="020F0502020204030204" pitchFamily="34" charset="0"/>
                <a:cs typeface="Times New Roman" panose="02020603050405020304" pitchFamily="18" charset="0"/>
              </a:rPr>
              <a:t>Equality</a:t>
            </a:r>
            <a:r>
              <a:rPr lang="en-US" sz="2000" dirty="0">
                <a:latin typeface="Twinkl" pitchFamily="2" charset="77"/>
                <a:ea typeface="Calibri" panose="020F0502020204030204" pitchFamily="34" charset="0"/>
                <a:cs typeface="Times New Roman" panose="02020603050405020304" pitchFamily="18" charset="0"/>
              </a:rPr>
              <a:t> or </a:t>
            </a:r>
            <a:r>
              <a:rPr lang="en-US" sz="2000" b="1" dirty="0">
                <a:solidFill>
                  <a:srgbClr val="00A7E6"/>
                </a:solidFill>
                <a:latin typeface="Twinkl" pitchFamily="2" charset="77"/>
                <a:ea typeface="Calibri" panose="020F0502020204030204" pitchFamily="34" charset="0"/>
                <a:cs typeface="Times New Roman" panose="02020603050405020304" pitchFamily="18" charset="0"/>
              </a:rPr>
              <a:t>equity</a:t>
            </a:r>
            <a:r>
              <a:rPr lang="en-US" sz="2000" dirty="0">
                <a:latin typeface="Twinkl" pitchFamily="2" charset="77"/>
                <a:ea typeface="Calibri" panose="020F0502020204030204" pitchFamily="34" charset="0"/>
                <a:cs typeface="Times New Roman" panose="02020603050405020304" pitchFamily="18" charset="0"/>
              </a:rPr>
              <a:t> look like at Meath?</a:t>
            </a:r>
          </a:p>
          <a:p>
            <a:pPr>
              <a:spcAft>
                <a:spcPts val="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sz="2000" dirty="0">
                <a:latin typeface="Twinkl" pitchFamily="2" charset="77"/>
                <a:ea typeface="Calibri" panose="020F0502020204030204" pitchFamily="34" charset="0"/>
                <a:cs typeface="Times New Roman" panose="02020603050405020304" pitchFamily="18"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igh-Tech AAC Systems">
            <a:extLst>
              <a:ext uri="{FF2B5EF4-FFF2-40B4-BE49-F238E27FC236}">
                <a16:creationId xmlns:a16="http://schemas.microsoft.com/office/drawing/2014/main" id="{AEBF3C5B-CCE2-4D9B-934F-9A494692E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905" y="2299497"/>
            <a:ext cx="2107244" cy="14972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rk Brown Round Glasses Frames ...">
            <a:extLst>
              <a:ext uri="{FF2B5EF4-FFF2-40B4-BE49-F238E27FC236}">
                <a16:creationId xmlns:a16="http://schemas.microsoft.com/office/drawing/2014/main" id="{A8FCE0E6-D42D-7D54-0918-ADFB1B710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051" y="1882517"/>
            <a:ext cx="2450044" cy="12250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NDO Ball Chair Inflatable Ergonomic ...">
            <a:extLst>
              <a:ext uri="{FF2B5EF4-FFF2-40B4-BE49-F238E27FC236}">
                <a16:creationId xmlns:a16="http://schemas.microsoft.com/office/drawing/2014/main" id="{2951FF23-000C-CBED-49BC-707E8496C8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983" y="2286159"/>
            <a:ext cx="1826937" cy="18269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encil Grip 3 Step Training Kit ...">
            <a:extLst>
              <a:ext uri="{FF2B5EF4-FFF2-40B4-BE49-F238E27FC236}">
                <a16:creationId xmlns:a16="http://schemas.microsoft.com/office/drawing/2014/main" id="{250F2676-C613-2F73-387E-2EC978A950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009" y="4321818"/>
            <a:ext cx="1853035" cy="14972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vacare Ben NG – Self Propelled ...">
            <a:extLst>
              <a:ext uri="{FF2B5EF4-FFF2-40B4-BE49-F238E27FC236}">
                <a16:creationId xmlns:a16="http://schemas.microsoft.com/office/drawing/2014/main" id="{55CAD9D2-92A8-3909-DD2B-A2285449CD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7149" y="4398291"/>
            <a:ext cx="1747424" cy="17474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hysioworx Teen Wiggle Seat ...">
            <a:extLst>
              <a:ext uri="{FF2B5EF4-FFF2-40B4-BE49-F238E27FC236}">
                <a16:creationId xmlns:a16="http://schemas.microsoft.com/office/drawing/2014/main" id="{A872DA7B-823B-41B4-214F-4ED9E260BB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9739" y="3249323"/>
            <a:ext cx="1497252" cy="149725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sktheOT - What Are Sensory Chews ...">
            <a:extLst>
              <a:ext uri="{FF2B5EF4-FFF2-40B4-BE49-F238E27FC236}">
                <a16:creationId xmlns:a16="http://schemas.microsoft.com/office/drawing/2014/main" id="{9FF56FD3-7EAD-B915-85A0-77606BE50A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5875" y="4398291"/>
            <a:ext cx="1643864" cy="164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34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AD9730FC3FCF42BCAA2EC9A4D537C9" ma:contentTypeVersion="18" ma:contentTypeDescription="Create a new document." ma:contentTypeScope="" ma:versionID="f0dfa4d67ac407bbcebd79694c7bf18f">
  <xsd:schema xmlns:xsd="http://www.w3.org/2001/XMLSchema" xmlns:xs="http://www.w3.org/2001/XMLSchema" xmlns:p="http://schemas.microsoft.com/office/2006/metadata/properties" xmlns:ns2="20ad83be-b2b7-40c5-8104-60b150ff505f" xmlns:ns3="7d86c9ff-e9b6-4d62-a78d-595e4e814ae7" targetNamespace="http://schemas.microsoft.com/office/2006/metadata/properties" ma:root="true" ma:fieldsID="257ea7629dcf998159209ae8ef988752" ns2:_="" ns3:_="">
    <xsd:import namespace="20ad83be-b2b7-40c5-8104-60b150ff505f"/>
    <xsd:import namespace="7d86c9ff-e9b6-4d62-a78d-595e4e814ae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ad83be-b2b7-40c5-8104-60b150ff50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120e711-364d-4e63-9c4e-7f10d138a8a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86c9ff-e9b6-4d62-a78d-595e4e814ae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999c3b4-b150-4a8c-a9e7-ffb4ab5f61c7}" ma:internalName="TaxCatchAll" ma:showField="CatchAllData" ma:web="7d86c9ff-e9b6-4d62-a78d-595e4e814ae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d86c9ff-e9b6-4d62-a78d-595e4e814ae7" xsi:nil="true"/>
    <lcf76f155ced4ddcb4097134ff3c332f xmlns="20ad83be-b2b7-40c5-8104-60b150ff505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5E0CDF-A9D2-40F0-AE41-43E0BF35E8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ad83be-b2b7-40c5-8104-60b150ff505f"/>
    <ds:schemaRef ds:uri="7d86c9ff-e9b6-4d62-a78d-595e4e814a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47596C-10B5-4827-99C8-109562156BB3}">
  <ds:schemaRefs>
    <ds:schemaRef ds:uri="http://schemas.microsoft.com/sharepoint/v3/contenttype/forms"/>
  </ds:schemaRefs>
</ds:datastoreItem>
</file>

<file path=customXml/itemProps3.xml><?xml version="1.0" encoding="utf-8"?>
<ds:datastoreItem xmlns:ds="http://schemas.openxmlformats.org/officeDocument/2006/customXml" ds:itemID="{3424DC69-FC00-456A-9B0D-976974E8CBB0}">
  <ds:schemaRef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7d86c9ff-e9b6-4d62-a78d-595e4e814ae7"/>
    <ds:schemaRef ds:uri="http://purl.org/dc/dcmitype/"/>
    <ds:schemaRef ds:uri="20ad83be-b2b7-40c5-8104-60b150ff505f"/>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PowerPoint Template</Template>
  <TotalTime>0</TotalTime>
  <Words>117</Words>
  <Application>Microsoft Office PowerPoint</Application>
  <PresentationFormat>On-screen Show (4:3)</PresentationFormat>
  <Paragraphs>13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Twinkl SemiBold</vt:lpstr>
      <vt:lpstr>Twinkl</vt:lpstr>
      <vt:lpstr>Arial</vt:lpstr>
      <vt:lpstr>Office Theme</vt:lpstr>
      <vt:lpstr>PowerPoint Presentation</vt:lpstr>
      <vt:lpstr>PowerPoint Presentation</vt:lpstr>
      <vt:lpstr>PowerPoint Presentation</vt:lpstr>
      <vt:lpstr>Equality and Equity</vt:lpstr>
      <vt:lpstr>5 minutes with the doctor</vt:lpstr>
      <vt:lpstr>PowerPoint Presentation</vt:lpstr>
      <vt:lpstr>Equality and Equity</vt:lpstr>
      <vt:lpstr>Equality and Equity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Sarah Williamson</dc:creator>
  <cp:lastModifiedBy>Adrienne Wrigglesworth (Meath)</cp:lastModifiedBy>
  <cp:revision>62</cp:revision>
  <dcterms:created xsi:type="dcterms:W3CDTF">2017-06-26T12:34:19Z</dcterms:created>
  <dcterms:modified xsi:type="dcterms:W3CDTF">2024-10-29T12:17:59Z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0x01010080AD9730FC3FCF42BCAA2EC9A4D537C9</vt:lpwstr>
  </property>
  <property fmtid="{D5CDD505-2E9C-101B-9397-08002B2CF9AE}" pid="3" name="MediaServiceImageTags">
    <vt:lpwstr/>
  </property>
</Properties>
</file>